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FBF4-C56A-47A1-9377-A846B8E6A04E}" type="datetimeFigureOut">
              <a:rPr lang="cs-CZ" smtClean="0"/>
              <a:pPr/>
              <a:t>15. 8. 2014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1658-485C-473A-BECB-76C0E71253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FBF4-C56A-47A1-9377-A846B8E6A04E}" type="datetimeFigureOut">
              <a:rPr lang="cs-CZ" smtClean="0"/>
              <a:pPr/>
              <a:t>15. 8. 2014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1658-485C-473A-BECB-76C0E71253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FBF4-C56A-47A1-9377-A846B8E6A04E}" type="datetimeFigureOut">
              <a:rPr lang="cs-CZ" smtClean="0"/>
              <a:pPr/>
              <a:t>15. 8. 2014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1658-485C-473A-BECB-76C0E71253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FBF4-C56A-47A1-9377-A846B8E6A04E}" type="datetimeFigureOut">
              <a:rPr lang="cs-CZ" smtClean="0"/>
              <a:pPr/>
              <a:t>15. 8. 2014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1658-485C-473A-BECB-76C0E71253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FBF4-C56A-47A1-9377-A846B8E6A04E}" type="datetimeFigureOut">
              <a:rPr lang="cs-CZ" smtClean="0"/>
              <a:pPr/>
              <a:t>15. 8. 2014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1658-485C-473A-BECB-76C0E71253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FBF4-C56A-47A1-9377-A846B8E6A04E}" type="datetimeFigureOut">
              <a:rPr lang="cs-CZ" smtClean="0"/>
              <a:pPr/>
              <a:t>15. 8. 2014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1658-485C-473A-BECB-76C0E71253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FBF4-C56A-47A1-9377-A846B8E6A04E}" type="datetimeFigureOut">
              <a:rPr lang="cs-CZ" smtClean="0"/>
              <a:pPr/>
              <a:t>15. 8. 2014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1658-485C-473A-BECB-76C0E71253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FBF4-C56A-47A1-9377-A846B8E6A04E}" type="datetimeFigureOut">
              <a:rPr lang="cs-CZ" smtClean="0"/>
              <a:pPr/>
              <a:t>15. 8. 2014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1658-485C-473A-BECB-76C0E71253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FBF4-C56A-47A1-9377-A846B8E6A04E}" type="datetimeFigureOut">
              <a:rPr lang="cs-CZ" smtClean="0"/>
              <a:pPr/>
              <a:t>15. 8. 2014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1658-485C-473A-BECB-76C0E71253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FBF4-C56A-47A1-9377-A846B8E6A04E}" type="datetimeFigureOut">
              <a:rPr lang="cs-CZ" smtClean="0"/>
              <a:pPr/>
              <a:t>15. 8. 2014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1658-485C-473A-BECB-76C0E71253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FBF4-C56A-47A1-9377-A846B8E6A04E}" type="datetimeFigureOut">
              <a:rPr lang="cs-CZ" smtClean="0"/>
              <a:pPr/>
              <a:t>15. 8. 2014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1658-485C-473A-BECB-76C0E71253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5FBF4-C56A-47A1-9377-A846B8E6A04E}" type="datetimeFigureOut">
              <a:rPr lang="cs-CZ" smtClean="0"/>
              <a:pPr/>
              <a:t>15. 8. 2014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D1658-485C-473A-BECB-76C0E712532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heute-cz.pl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7744" y="2492896"/>
            <a:ext cx="7851648" cy="1828800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cs-CZ" sz="8900" b="1" dirty="0" smtClean="0">
                <a:ln w="12700" cmpd="sng">
                  <a:noFill/>
                  <a:prstDash val="solid"/>
                </a:ln>
                <a:solidFill>
                  <a:srgbClr val="C00000"/>
                </a:solidFill>
              </a:rPr>
              <a:t>ČISTÉ BOTY </a:t>
            </a:r>
            <a:r>
              <a:rPr lang="cs-CZ" b="1" dirty="0" smtClean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+mn-lt"/>
              </a:rPr>
              <a:t/>
            </a:r>
            <a:br>
              <a:rPr lang="cs-CZ" b="1" dirty="0" smtClean="0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+mn-lt"/>
              </a:rPr>
            </a:br>
            <a:r>
              <a:rPr lang="cs-CZ" b="1" dirty="0" smtClean="0">
                <a:ln w="12700" cmpd="sng">
                  <a:noFill/>
                  <a:prstDash val="solid"/>
                </a:ln>
              </a:rPr>
              <a:t>NA KAŽDÉM KROKU</a:t>
            </a:r>
            <a:endParaRPr lang="cs-CZ" b="1" dirty="0">
              <a:ln w="12700" cmpd="sng">
                <a:noFill/>
                <a:prstDash val="solid"/>
              </a:ln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77744" y="4941168"/>
            <a:ext cx="7854696" cy="1080120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HEUTE CZ, s.r.o.</a:t>
            </a:r>
            <a:endParaRPr lang="cs-CZ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Obrázek 6" descr="boty_vizit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72268" y="5229201"/>
            <a:ext cx="2171732" cy="1628799"/>
          </a:xfrm>
          <a:prstGeom prst="rect">
            <a:avLst/>
          </a:prstGeom>
        </p:spPr>
      </p:pic>
      <p:pic>
        <p:nvPicPr>
          <p:cNvPr id="9" name="Obrázek 8" descr="logo-prezentac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5816" cy="1934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logo-prezentac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915816" cy="1934702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 bwMode="auto">
          <a:xfrm>
            <a:off x="2051720" y="765175"/>
            <a:ext cx="686209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Pravidelný a profesionální servis </a:t>
            </a:r>
          </a:p>
          <a:p>
            <a:pPr algn="ctr" eaLnBrk="1" hangingPunct="1"/>
            <a:r>
              <a:rPr lang="pl-P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našich zařízení:</a:t>
            </a:r>
            <a:r>
              <a:rPr lang="pl-PL" sz="2800" dirty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pl-PL" sz="2800" dirty="0">
                <a:solidFill>
                  <a:srgbClr val="FF0000"/>
                </a:solidFill>
                <a:latin typeface="Calibri" pitchFamily="34" charset="0"/>
              </a:rPr>
            </a:br>
            <a:endParaRPr lang="pl-PL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8" name="Picture 2" descr="C:\Users\Jack\Documents\HEUTE POLSKA\HEUTE Filmy i Zdjęcia\Cosmo\Cosmo_schwar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934702"/>
            <a:ext cx="6429420" cy="395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Obrázek 8" descr="boty_vizitk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72268" y="5229201"/>
            <a:ext cx="2171732" cy="1628799"/>
          </a:xfrm>
          <a:prstGeom prst="rect">
            <a:avLst/>
          </a:prstGeom>
        </p:spPr>
      </p:pic>
      <p:sp>
        <p:nvSpPr>
          <p:cNvPr id="10" name="Prostokąt 17"/>
          <p:cNvSpPr>
            <a:spLocks noChangeArrowheads="1"/>
          </p:cNvSpPr>
          <p:nvPr/>
        </p:nvSpPr>
        <p:spPr bwMode="auto">
          <a:xfrm>
            <a:off x="1258888" y="1844675"/>
            <a:ext cx="6027737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latin typeface="Calibri" pitchFamily="34" charset="0"/>
              </a:rPr>
              <a:t>    </a:t>
            </a:r>
            <a:r>
              <a:rPr lang="pl-P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Bude vždy:</a:t>
            </a:r>
          </a:p>
          <a:p>
            <a:endParaRPr lang="pl-PL" sz="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D9D9D9"/>
              </a:buClr>
              <a:buFont typeface="Arial" charset="0"/>
              <a:buChar char="•"/>
            </a:pPr>
            <a:r>
              <a:rPr lang="pl-PL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pl-PL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čisté </a:t>
            </a:r>
            <a:r>
              <a:rPr lang="pl-PL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lesknoucí</a:t>
            </a:r>
          </a:p>
          <a:p>
            <a:pPr>
              <a:buClr>
                <a:srgbClr val="D9D9D9"/>
              </a:buClr>
              <a:buFont typeface="Arial" charset="0"/>
              <a:buChar char="•"/>
            </a:pPr>
            <a:endParaRPr lang="pl-PL" sz="1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D9D9D9"/>
              </a:buClr>
              <a:buFont typeface="Arial" charset="0"/>
              <a:buChar char="•"/>
            </a:pPr>
            <a:r>
              <a:rPr lang="pl-PL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mít čisté kartáče </a:t>
            </a:r>
          </a:p>
          <a:p>
            <a:pPr>
              <a:buClr>
                <a:srgbClr val="D9D9D9"/>
              </a:buClr>
              <a:buFont typeface="Arial" charset="0"/>
              <a:buChar char="•"/>
            </a:pPr>
            <a:endParaRPr lang="pl-PL" sz="1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D9D9D9"/>
              </a:buClr>
              <a:buFont typeface="Arial" charset="0"/>
              <a:buChar char="•"/>
            </a:pPr>
            <a:r>
              <a:rPr lang="pl-PL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mít doplněnu čerstvou pastu </a:t>
            </a:r>
          </a:p>
          <a:p>
            <a:pPr>
              <a:buClr>
                <a:srgbClr val="D9D9D9"/>
              </a:buClr>
              <a:buFont typeface="Arial" charset="0"/>
              <a:buChar char="•"/>
            </a:pPr>
            <a:endParaRPr lang="pl-PL" sz="1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D9D9D9"/>
              </a:buClr>
              <a:buFont typeface="Arial" charset="0"/>
              <a:buChar char="•"/>
            </a:pPr>
            <a:r>
              <a:rPr lang="pl-PL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mít čistou rohož </a:t>
            </a:r>
            <a:r>
              <a:rPr lang="pl-PL" sz="1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buFont typeface="Wingdings" pitchFamily="2" charset="2"/>
              <a:buChar char="q"/>
            </a:pPr>
            <a:endParaRPr lang="pl-PL" sz="1400" dirty="0">
              <a:solidFill>
                <a:srgbClr val="C00000"/>
              </a:solidFill>
              <a:latin typeface="Verdana" pitchFamily="34" charset="0"/>
            </a:endParaRPr>
          </a:p>
          <a:p>
            <a:pPr>
              <a:buFont typeface="Wingdings" pitchFamily="2" charset="2"/>
              <a:buChar char="q"/>
            </a:pPr>
            <a:endParaRPr lang="pl-PL" dirty="0">
              <a:solidFill>
                <a:srgbClr val="C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38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boty_vizit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72268" y="5229201"/>
            <a:ext cx="2171732" cy="1628799"/>
          </a:xfrm>
          <a:prstGeom prst="rect">
            <a:avLst/>
          </a:prstGeom>
        </p:spPr>
      </p:pic>
      <p:pic>
        <p:nvPicPr>
          <p:cNvPr id="5" name="Obrázek 4" descr="logo-prezentac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5816" cy="1934702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 bwMode="auto">
          <a:xfrm>
            <a:off x="2627785" y="116632"/>
            <a:ext cx="612067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Pravidelný a profesionální servis našich zařízení </a:t>
            </a:r>
          </a:p>
          <a:p>
            <a:pPr algn="ctr" eaLnBrk="1" hangingPunct="1"/>
            <a:endParaRPr lang="pl-PL" sz="21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eaLnBrk="1" hangingPunct="1"/>
            <a:r>
              <a:rPr lang="pl-PL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- </a:t>
            </a:r>
            <a:r>
              <a:rPr lang="pl-PL" sz="21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provádí pracovník </a:t>
            </a:r>
            <a:r>
              <a:rPr lang="pl-PL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ČISTIČ BOT.CZ, </a:t>
            </a:r>
            <a:r>
              <a:rPr lang="pl-PL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s.r.o.  </a:t>
            </a:r>
          </a:p>
          <a:p>
            <a:pPr eaLnBrk="1" hangingPunct="1"/>
            <a:r>
              <a:rPr lang="pl-PL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-</a:t>
            </a:r>
            <a:r>
              <a:rPr lang="pl-PL" sz="2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v </a:t>
            </a:r>
            <a:r>
              <a:rPr lang="pl-PL" sz="21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periodách dohodnutých ve </a:t>
            </a:r>
          </a:p>
          <a:p>
            <a:pPr eaLnBrk="1" hangingPunct="1"/>
            <a:r>
              <a:rPr lang="pl-PL" sz="21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Smlouvě o spolupráci v </a:t>
            </a:r>
            <a:r>
              <a:rPr lang="pl-PL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Programu 			SHINE &amp; GO</a:t>
            </a:r>
            <a:r>
              <a:rPr lang="pl-PL" sz="3900" dirty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pl-PL" sz="3900" dirty="0">
                <a:solidFill>
                  <a:srgbClr val="FF0000"/>
                </a:solidFill>
                <a:latin typeface="Calibri" pitchFamily="34" charset="0"/>
              </a:rPr>
            </a:br>
            <a:endParaRPr lang="pl-PL" sz="43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2780928"/>
            <a:ext cx="5616623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26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boty_vizit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72268" y="5229201"/>
            <a:ext cx="2171732" cy="1628799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3924300" y="428625"/>
            <a:ext cx="52197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pl-P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PoliSwing</a:t>
            </a:r>
            <a:endParaRPr lang="pl-P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7" name="Picture 2" descr="C:\Users\Jack\Documents\HEUTE POLSKA\HEUTE Filmy i Zdjęcia\Poliswing\PoliSw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934702"/>
            <a:ext cx="3009600" cy="409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Prostokąt 15"/>
          <p:cNvSpPr/>
          <p:nvPr/>
        </p:nvSpPr>
        <p:spPr>
          <a:xfrm>
            <a:off x="4643438" y="1785938"/>
            <a:ext cx="4500562" cy="49244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376092"/>
              </a:buClr>
              <a:buFont typeface="Arial" charset="0"/>
              <a:buChar char="•"/>
            </a:pPr>
            <a:r>
              <a:rPr lang="pl-PL" sz="1600" dirty="0">
                <a:solidFill>
                  <a:srgbClr val="4B4B4B"/>
                </a:solidFill>
              </a:rPr>
              <a:t> </a:t>
            </a:r>
            <a:r>
              <a:rPr lang="pl-PL" dirty="0">
                <a:solidFill>
                  <a:srgbClr val="4B4B4B"/>
                </a:solidFill>
              </a:rPr>
              <a:t>Ideální pro velké, elegantní veřejné budovy-ministerstva,úřady, banky, velké firmy.</a:t>
            </a:r>
          </a:p>
          <a:p>
            <a:pPr>
              <a:buClr>
                <a:srgbClr val="376092"/>
              </a:buClr>
              <a:buFont typeface="Arial" charset="0"/>
              <a:buChar char="•"/>
            </a:pPr>
            <a:endParaRPr lang="pl-PL" dirty="0">
              <a:solidFill>
                <a:srgbClr val="4B4B4B"/>
              </a:solidFill>
            </a:endParaRPr>
          </a:p>
          <a:p>
            <a:pPr>
              <a:buClr>
                <a:srgbClr val="376092"/>
              </a:buClr>
              <a:buFont typeface="Arial" charset="0"/>
              <a:buChar char="•"/>
            </a:pPr>
            <a:r>
              <a:rPr lang="pl-PL" dirty="0">
                <a:solidFill>
                  <a:srgbClr val="4B4B4B"/>
                </a:solidFill>
              </a:rPr>
              <a:t> Je vybaven dávkovačem pasty a třemi účinnými kartáči ( 1 čistící, 2 leštící).</a:t>
            </a:r>
          </a:p>
          <a:p>
            <a:pPr>
              <a:buClr>
                <a:srgbClr val="376092"/>
              </a:buClr>
              <a:buFont typeface="Arial" charset="0"/>
              <a:buNone/>
            </a:pPr>
            <a:endParaRPr lang="pl-PL" dirty="0">
              <a:solidFill>
                <a:srgbClr val="4B4B4B"/>
              </a:solidFill>
            </a:endParaRPr>
          </a:p>
          <a:p>
            <a:pPr>
              <a:buClr>
                <a:srgbClr val="376092"/>
              </a:buClr>
              <a:buFont typeface="Arial" charset="0"/>
              <a:buChar char="•"/>
            </a:pPr>
            <a:r>
              <a:rPr lang="pl-PL" dirty="0">
                <a:solidFill>
                  <a:srgbClr val="4B4B4B"/>
                </a:solidFill>
              </a:rPr>
              <a:t> Nájem se </a:t>
            </a:r>
            <a:r>
              <a:rPr lang="pl-PL" dirty="0" smtClean="0">
                <a:solidFill>
                  <a:srgbClr val="4B4B4B"/>
                </a:solidFill>
              </a:rPr>
              <a:t>servisem např. :</a:t>
            </a:r>
            <a:endParaRPr lang="pl-PL" dirty="0">
              <a:solidFill>
                <a:srgbClr val="4B4B4B"/>
              </a:solidFill>
            </a:endParaRPr>
          </a:p>
          <a:p>
            <a:pPr lvl="1"/>
            <a:r>
              <a:rPr lang="pl-PL" dirty="0" smtClean="0">
                <a:solidFill>
                  <a:srgbClr val="4B4B4B"/>
                </a:solidFill>
              </a:rPr>
              <a:t>Smlouva </a:t>
            </a:r>
            <a:r>
              <a:rPr lang="pl-PL" dirty="0">
                <a:solidFill>
                  <a:srgbClr val="4B4B4B"/>
                </a:solidFill>
              </a:rPr>
              <a:t>na 12 měsíců </a:t>
            </a:r>
          </a:p>
          <a:p>
            <a:pPr lvl="1"/>
            <a:r>
              <a:rPr lang="pl-PL" dirty="0">
                <a:solidFill>
                  <a:srgbClr val="4B4B4B"/>
                </a:solidFill>
              </a:rPr>
              <a:t>	 - </a:t>
            </a:r>
            <a:r>
              <a:rPr lang="pl-PL" dirty="0" smtClean="0">
                <a:solidFill>
                  <a:srgbClr val="4B4B4B"/>
                </a:solidFill>
              </a:rPr>
              <a:t>2.790 </a:t>
            </a:r>
            <a:r>
              <a:rPr lang="pl-PL" dirty="0">
                <a:solidFill>
                  <a:srgbClr val="4B4B4B"/>
                </a:solidFill>
              </a:rPr>
              <a:t>Kč bez DPH/ měsíc</a:t>
            </a:r>
          </a:p>
          <a:p>
            <a:pPr lvl="1"/>
            <a:r>
              <a:rPr lang="pl-PL" dirty="0" smtClean="0">
                <a:solidFill>
                  <a:srgbClr val="4B4B4B"/>
                </a:solidFill>
              </a:rPr>
              <a:t> Smlouva </a:t>
            </a:r>
            <a:r>
              <a:rPr lang="pl-PL" dirty="0">
                <a:solidFill>
                  <a:srgbClr val="4B4B4B"/>
                </a:solidFill>
              </a:rPr>
              <a:t>na 36 měsíců </a:t>
            </a:r>
          </a:p>
          <a:p>
            <a:pPr lvl="1"/>
            <a:r>
              <a:rPr lang="pl-PL" dirty="0">
                <a:solidFill>
                  <a:srgbClr val="4B4B4B"/>
                </a:solidFill>
              </a:rPr>
              <a:t>	 - </a:t>
            </a:r>
            <a:r>
              <a:rPr lang="pl-PL" dirty="0" smtClean="0">
                <a:solidFill>
                  <a:srgbClr val="4B4B4B"/>
                </a:solidFill>
              </a:rPr>
              <a:t>2.380 </a:t>
            </a:r>
            <a:r>
              <a:rPr lang="pl-PL" dirty="0">
                <a:solidFill>
                  <a:srgbClr val="4B4B4B"/>
                </a:solidFill>
              </a:rPr>
              <a:t>Kč bez DPH/ měsíc</a:t>
            </a:r>
          </a:p>
          <a:p>
            <a:pPr lvl="1"/>
            <a:endParaRPr lang="pl-PL" dirty="0">
              <a:solidFill>
                <a:srgbClr val="4B4B4B"/>
              </a:solidFill>
            </a:endParaRPr>
          </a:p>
          <a:p>
            <a:pPr lvl="1"/>
            <a:r>
              <a:rPr lang="pl-PL" dirty="0">
                <a:solidFill>
                  <a:srgbClr val="4B4B4B"/>
                </a:solidFill>
              </a:rPr>
              <a:t>Platba nájemného na </a:t>
            </a:r>
            <a:r>
              <a:rPr lang="pl-PL" dirty="0" smtClean="0">
                <a:solidFill>
                  <a:srgbClr val="4B4B4B"/>
                </a:solidFill>
              </a:rPr>
              <a:t>rok</a:t>
            </a:r>
          </a:p>
          <a:p>
            <a:pPr lvl="1"/>
            <a:r>
              <a:rPr lang="pl-PL" dirty="0">
                <a:solidFill>
                  <a:srgbClr val="4B4B4B"/>
                </a:solidFill>
              </a:rPr>
              <a:t>p</a:t>
            </a:r>
            <a:r>
              <a:rPr lang="pl-PL" dirty="0" smtClean="0">
                <a:solidFill>
                  <a:srgbClr val="4B4B4B"/>
                </a:solidFill>
              </a:rPr>
              <a:t>ředem - </a:t>
            </a:r>
            <a:r>
              <a:rPr lang="pl-PL" dirty="0">
                <a:solidFill>
                  <a:srgbClr val="4B4B4B"/>
                </a:solidFill>
              </a:rPr>
              <a:t>skonto </a:t>
            </a:r>
            <a:r>
              <a:rPr lang="pl-PL" dirty="0" smtClean="0">
                <a:solidFill>
                  <a:srgbClr val="4B4B4B"/>
                </a:solidFill>
              </a:rPr>
              <a:t>6%</a:t>
            </a:r>
            <a:endParaRPr lang="pl-PL" dirty="0">
              <a:solidFill>
                <a:srgbClr val="4B4B4B"/>
              </a:solidFill>
            </a:endParaRPr>
          </a:p>
          <a:p>
            <a:pPr lvl="1"/>
            <a:endParaRPr lang="pl-PL" sz="1600" dirty="0">
              <a:solidFill>
                <a:srgbClr val="4B4B4B"/>
              </a:solidFill>
              <a:latin typeface="Verdana" pitchFamily="34" charset="0"/>
            </a:endParaRPr>
          </a:p>
          <a:p>
            <a:pPr lvl="1"/>
            <a:endParaRPr lang="pl-PL" sz="1400" dirty="0">
              <a:solidFill>
                <a:srgbClr val="4B4B4B"/>
              </a:solidFill>
              <a:latin typeface="Verdana" pitchFamily="34" charset="0"/>
            </a:endParaRPr>
          </a:p>
          <a:p>
            <a:pPr lvl="1"/>
            <a:endParaRPr lang="pl-PL" sz="1400" dirty="0">
              <a:solidFill>
                <a:srgbClr val="4B4B4B"/>
              </a:solidFill>
              <a:latin typeface="Verdana" pitchFamily="34" charset="0"/>
            </a:endParaRPr>
          </a:p>
        </p:txBody>
      </p:sp>
      <p:pic>
        <p:nvPicPr>
          <p:cNvPr id="9" name="Obrázek 8" descr="logo-prezentace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915816" cy="193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7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boty_vizit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72268" y="5229201"/>
            <a:ext cx="2171732" cy="1628799"/>
          </a:xfrm>
          <a:prstGeom prst="rect">
            <a:avLst/>
          </a:prstGeom>
        </p:spPr>
      </p:pic>
      <p:pic>
        <p:nvPicPr>
          <p:cNvPr id="5" name="Obrázek 4" descr="logo-prezentac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5816" cy="1934702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3563938" y="116633"/>
            <a:ext cx="558006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/>
            </a:r>
            <a:b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/>
            </a:r>
            <a:b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pl-PL" sz="1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Polifix 2 </a:t>
            </a:r>
            <a:r>
              <a:rPr lang="pl-PL" sz="4000" dirty="0" smtClean="0">
                <a:solidFill>
                  <a:srgbClr val="FF0000"/>
                </a:solidFill>
              </a:rPr>
              <a:t/>
            </a:r>
            <a:br>
              <a:rPr lang="pl-PL" sz="4000" dirty="0" smtClean="0">
                <a:solidFill>
                  <a:srgbClr val="FF0000"/>
                </a:solidFill>
              </a:rPr>
            </a:b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7" name="Picture 12" descr="C:\Users\Jack\Documents\HEUTE POLSKA\HEUTE Filmy i Zdjęcia\Polifix 2\Polifix 2 Fliesen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934702"/>
            <a:ext cx="2714105" cy="375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Prostokąt 5"/>
          <p:cNvSpPr>
            <a:spLocks noChangeArrowheads="1"/>
          </p:cNvSpPr>
          <p:nvPr/>
        </p:nvSpPr>
        <p:spPr bwMode="auto">
          <a:xfrm>
            <a:off x="4643438" y="1340768"/>
            <a:ext cx="450056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376092"/>
              </a:buClr>
              <a:buFont typeface="Arial" charset="0"/>
              <a:buChar char="•"/>
            </a:pPr>
            <a:r>
              <a:rPr lang="pl-PL" sz="1600" dirty="0">
                <a:solidFill>
                  <a:srgbClr val="4B4B4B"/>
                </a:solidFill>
                <a:latin typeface="Verdana" pitchFamily="34" charset="0"/>
              </a:rPr>
              <a:t> </a:t>
            </a:r>
            <a:r>
              <a:rPr lang="pl-PL" dirty="0">
                <a:solidFill>
                  <a:srgbClr val="4B4B4B"/>
                </a:solidFill>
              </a:rPr>
              <a:t>Evropský standard ve vybavení kanceláří, provozoven, ideální pro časté používání  - nákupní centra, administrativní budovy, velké hotely</a:t>
            </a:r>
          </a:p>
          <a:p>
            <a:pPr>
              <a:buClr>
                <a:srgbClr val="376092"/>
              </a:buClr>
              <a:buFont typeface="Arial" charset="0"/>
              <a:buNone/>
            </a:pPr>
            <a:endParaRPr lang="pl-PL" sz="1600" dirty="0">
              <a:solidFill>
                <a:srgbClr val="4B4B4B"/>
              </a:solidFill>
            </a:endParaRPr>
          </a:p>
          <a:p>
            <a:pPr>
              <a:buClr>
                <a:srgbClr val="376092"/>
              </a:buClr>
              <a:buFont typeface="Arial" charset="0"/>
              <a:buChar char="•"/>
            </a:pPr>
            <a:r>
              <a:rPr lang="pl-PL" sz="1600" dirty="0">
                <a:solidFill>
                  <a:srgbClr val="4B4B4B"/>
                </a:solidFill>
              </a:rPr>
              <a:t> </a:t>
            </a:r>
            <a:r>
              <a:rPr lang="pl-PL" dirty="0">
                <a:solidFill>
                  <a:srgbClr val="4B4B4B"/>
                </a:solidFill>
              </a:rPr>
              <a:t>Je vybaven třemi velkými </a:t>
            </a:r>
            <a:r>
              <a:rPr lang="pl-PL" dirty="0" smtClean="0">
                <a:solidFill>
                  <a:srgbClr val="4B4B4B"/>
                </a:solidFill>
              </a:rPr>
              <a:t>kartáči</a:t>
            </a:r>
          </a:p>
          <a:p>
            <a:pPr>
              <a:buClr>
                <a:srgbClr val="376092"/>
              </a:buClr>
            </a:pPr>
            <a:r>
              <a:rPr lang="pl-PL" dirty="0" smtClean="0">
                <a:solidFill>
                  <a:srgbClr val="4B4B4B"/>
                </a:solidFill>
              </a:rPr>
              <a:t> ( </a:t>
            </a:r>
            <a:r>
              <a:rPr lang="pl-PL" dirty="0">
                <a:solidFill>
                  <a:srgbClr val="4B4B4B"/>
                </a:solidFill>
              </a:rPr>
              <a:t>1 čistící, 2 leštící) a dávkovačem </a:t>
            </a:r>
            <a:endParaRPr lang="pl-PL" dirty="0" smtClean="0">
              <a:solidFill>
                <a:srgbClr val="4B4B4B"/>
              </a:solidFill>
            </a:endParaRPr>
          </a:p>
          <a:p>
            <a:pPr>
              <a:buClr>
                <a:srgbClr val="376092"/>
              </a:buClr>
            </a:pPr>
            <a:r>
              <a:rPr lang="pl-PL" dirty="0">
                <a:solidFill>
                  <a:srgbClr val="4B4B4B"/>
                </a:solidFill>
              </a:rPr>
              <a:t> </a:t>
            </a:r>
            <a:r>
              <a:rPr lang="pl-PL" dirty="0" smtClean="0">
                <a:solidFill>
                  <a:srgbClr val="4B4B4B"/>
                </a:solidFill>
              </a:rPr>
              <a:t>leštící </a:t>
            </a:r>
            <a:r>
              <a:rPr lang="pl-PL" dirty="0">
                <a:solidFill>
                  <a:srgbClr val="4B4B4B"/>
                </a:solidFill>
              </a:rPr>
              <a:t>pasty</a:t>
            </a:r>
          </a:p>
          <a:p>
            <a:pPr>
              <a:buClr>
                <a:srgbClr val="376092"/>
              </a:buClr>
              <a:buFont typeface="Arial" charset="0"/>
              <a:buChar char="•"/>
            </a:pPr>
            <a:endParaRPr lang="pl-PL" sz="1600" dirty="0">
              <a:solidFill>
                <a:srgbClr val="4B4B4B"/>
              </a:solidFill>
            </a:endParaRPr>
          </a:p>
          <a:p>
            <a:pPr>
              <a:buClr>
                <a:srgbClr val="376092"/>
              </a:buClr>
              <a:buFont typeface="Arial" charset="0"/>
              <a:buChar char="•"/>
            </a:pPr>
            <a:r>
              <a:rPr lang="pl-PL" dirty="0">
                <a:solidFill>
                  <a:srgbClr val="4B4B4B"/>
                </a:solidFill>
              </a:rPr>
              <a:t>Nájem se servisem:</a:t>
            </a:r>
          </a:p>
          <a:p>
            <a:pPr lvl="1"/>
            <a:r>
              <a:rPr lang="pl-PL" dirty="0" smtClean="0">
                <a:solidFill>
                  <a:srgbClr val="4B4B4B"/>
                </a:solidFill>
              </a:rPr>
              <a:t>Smlouva </a:t>
            </a:r>
            <a:r>
              <a:rPr lang="pl-PL" dirty="0">
                <a:solidFill>
                  <a:srgbClr val="4B4B4B"/>
                </a:solidFill>
              </a:rPr>
              <a:t>na 12 měsíců </a:t>
            </a:r>
          </a:p>
          <a:p>
            <a:pPr lvl="1"/>
            <a:r>
              <a:rPr lang="pl-PL" dirty="0">
                <a:solidFill>
                  <a:srgbClr val="4B4B4B"/>
                </a:solidFill>
              </a:rPr>
              <a:t>	 - </a:t>
            </a:r>
            <a:r>
              <a:rPr lang="pl-PL" dirty="0" smtClean="0">
                <a:solidFill>
                  <a:srgbClr val="4B4B4B"/>
                </a:solidFill>
              </a:rPr>
              <a:t>1.690</a:t>
            </a:r>
            <a:r>
              <a:rPr lang="pl-PL" dirty="0" smtClean="0">
                <a:solidFill>
                  <a:srgbClr val="4B4B4B"/>
                </a:solidFill>
              </a:rPr>
              <a:t> </a:t>
            </a:r>
            <a:r>
              <a:rPr lang="pl-PL" dirty="0">
                <a:solidFill>
                  <a:srgbClr val="4B4B4B"/>
                </a:solidFill>
              </a:rPr>
              <a:t>Kč bez DPH/ měsíc</a:t>
            </a:r>
          </a:p>
          <a:p>
            <a:pPr lvl="1"/>
            <a:r>
              <a:rPr lang="pl-PL" dirty="0" smtClean="0">
                <a:solidFill>
                  <a:srgbClr val="4B4B4B"/>
                </a:solidFill>
              </a:rPr>
              <a:t>Smlouva </a:t>
            </a:r>
            <a:r>
              <a:rPr lang="pl-PL" dirty="0">
                <a:solidFill>
                  <a:srgbClr val="4B4B4B"/>
                </a:solidFill>
              </a:rPr>
              <a:t>na 36 měsíců </a:t>
            </a:r>
          </a:p>
          <a:p>
            <a:pPr lvl="1"/>
            <a:r>
              <a:rPr lang="pl-PL" dirty="0">
                <a:solidFill>
                  <a:srgbClr val="4B4B4B"/>
                </a:solidFill>
              </a:rPr>
              <a:t>	 - </a:t>
            </a:r>
            <a:r>
              <a:rPr lang="pl-PL" dirty="0" smtClean="0">
                <a:solidFill>
                  <a:srgbClr val="4B4B4B"/>
                </a:solidFill>
              </a:rPr>
              <a:t>1.480 </a:t>
            </a:r>
            <a:r>
              <a:rPr lang="pl-PL" dirty="0">
                <a:solidFill>
                  <a:srgbClr val="4B4B4B"/>
                </a:solidFill>
              </a:rPr>
              <a:t>Kč bez DPH/ </a:t>
            </a:r>
            <a:r>
              <a:rPr lang="pl-PL" dirty="0" smtClean="0">
                <a:solidFill>
                  <a:srgbClr val="4B4B4B"/>
                </a:solidFill>
              </a:rPr>
              <a:t>měsíc </a:t>
            </a:r>
          </a:p>
          <a:p>
            <a:pPr lvl="1"/>
            <a:endParaRPr lang="pl-PL" dirty="0">
              <a:solidFill>
                <a:srgbClr val="4B4B4B"/>
              </a:solidFill>
            </a:endParaRPr>
          </a:p>
          <a:p>
            <a:pPr lvl="1"/>
            <a:r>
              <a:rPr lang="pl-PL" dirty="0" smtClean="0">
                <a:solidFill>
                  <a:srgbClr val="4B4B4B"/>
                </a:solidFill>
              </a:rPr>
              <a:t>Platba </a:t>
            </a:r>
            <a:r>
              <a:rPr lang="pl-PL" dirty="0">
                <a:solidFill>
                  <a:srgbClr val="4B4B4B"/>
                </a:solidFill>
              </a:rPr>
              <a:t>nájemného na </a:t>
            </a:r>
            <a:r>
              <a:rPr lang="pl-PL" dirty="0" smtClean="0">
                <a:solidFill>
                  <a:srgbClr val="4B4B4B"/>
                </a:solidFill>
              </a:rPr>
              <a:t>rok</a:t>
            </a:r>
          </a:p>
          <a:p>
            <a:pPr lvl="1"/>
            <a:r>
              <a:rPr lang="pl-PL" dirty="0">
                <a:solidFill>
                  <a:srgbClr val="4B4B4B"/>
                </a:solidFill>
              </a:rPr>
              <a:t>p</a:t>
            </a:r>
            <a:r>
              <a:rPr lang="pl-PL" dirty="0" smtClean="0">
                <a:solidFill>
                  <a:srgbClr val="4B4B4B"/>
                </a:solidFill>
              </a:rPr>
              <a:t>ředem - </a:t>
            </a:r>
            <a:r>
              <a:rPr lang="pl-PL" dirty="0">
                <a:solidFill>
                  <a:srgbClr val="4B4B4B"/>
                </a:solidFill>
              </a:rPr>
              <a:t>skonto </a:t>
            </a:r>
            <a:r>
              <a:rPr lang="pl-PL" dirty="0" smtClean="0">
                <a:solidFill>
                  <a:srgbClr val="4B4B4B"/>
                </a:solidFill>
              </a:rPr>
              <a:t>6%</a:t>
            </a:r>
            <a:endParaRPr lang="pl-PL" dirty="0">
              <a:solidFill>
                <a:srgbClr val="4B4B4B"/>
              </a:solidFill>
            </a:endParaRPr>
          </a:p>
          <a:p>
            <a:pPr lvl="1"/>
            <a:endParaRPr lang="pl-PL" sz="1400" dirty="0">
              <a:solidFill>
                <a:srgbClr val="4B4B4B"/>
              </a:solidFill>
              <a:latin typeface="Verdana" pitchFamily="34" charset="0"/>
            </a:endParaRPr>
          </a:p>
          <a:p>
            <a:pPr lvl="1"/>
            <a:endParaRPr lang="pl-PL" sz="1600" dirty="0">
              <a:solidFill>
                <a:srgbClr val="4B4B4B"/>
              </a:solidFill>
              <a:latin typeface="Verdana" pitchFamily="34" charset="0"/>
            </a:endParaRPr>
          </a:p>
          <a:p>
            <a:pPr lvl="1"/>
            <a:endParaRPr lang="pl-PL" sz="1600" dirty="0">
              <a:solidFill>
                <a:srgbClr val="4B4B4B"/>
              </a:solidFill>
              <a:latin typeface="Verdana" pitchFamily="34" charset="0"/>
            </a:endParaRPr>
          </a:p>
          <a:p>
            <a:endParaRPr lang="pl-PL" sz="1200" dirty="0">
              <a:solidFill>
                <a:srgbClr val="4B4B4B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43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boty_vizit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72268" y="5229201"/>
            <a:ext cx="2171732" cy="1628799"/>
          </a:xfrm>
          <a:prstGeom prst="rect">
            <a:avLst/>
          </a:prstGeom>
        </p:spPr>
      </p:pic>
      <p:pic>
        <p:nvPicPr>
          <p:cNvPr id="5" name="Obrázek 4" descr="logo-prezentac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5816" cy="1934702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3924300" y="0"/>
            <a:ext cx="5219700" cy="193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4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pl-PL" sz="4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pl-PL" sz="40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pl-PL" sz="40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pl-P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Cosmo Plus</a:t>
            </a:r>
            <a:r>
              <a:rPr lang="pl-PL" sz="3600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pl-PL" sz="3600" dirty="0" smtClean="0">
                <a:solidFill>
                  <a:srgbClr val="FF0000"/>
                </a:solidFill>
                <a:latin typeface="Verdana" pitchFamily="34" charset="0"/>
              </a:rPr>
            </a:b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7" name="Picture 2" descr="D:\HEUTE POLSKA\ZDJĘCIA\Zdjecia maszyn\Cosmo 3 Plus - srebrne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34702"/>
            <a:ext cx="3384550" cy="405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5"/>
          <p:cNvSpPr>
            <a:spLocks noChangeArrowheads="1"/>
          </p:cNvSpPr>
          <p:nvPr/>
        </p:nvSpPr>
        <p:spPr bwMode="auto">
          <a:xfrm>
            <a:off x="4716463" y="1412875"/>
            <a:ext cx="4427537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1400" dirty="0">
              <a:solidFill>
                <a:srgbClr val="4B4B4B"/>
              </a:solidFill>
              <a:latin typeface="Verdana" pitchFamily="34" charset="0"/>
            </a:endParaRPr>
          </a:p>
          <a:p>
            <a:pPr>
              <a:buClr>
                <a:srgbClr val="376092"/>
              </a:buClr>
              <a:buFont typeface="Arial" charset="0"/>
              <a:buChar char="•"/>
            </a:pPr>
            <a:r>
              <a:rPr lang="pl-PL" b="1" dirty="0">
                <a:solidFill>
                  <a:srgbClr val="4B4B4B"/>
                </a:solidFill>
                <a:latin typeface="Verdana" pitchFamily="34" charset="0"/>
              </a:rPr>
              <a:t> </a:t>
            </a:r>
            <a:r>
              <a:rPr lang="pl-PL" dirty="0">
                <a:solidFill>
                  <a:srgbClr val="4B4B4B"/>
                </a:solidFill>
              </a:rPr>
              <a:t>Velmi populární </a:t>
            </a:r>
            <a:r>
              <a:rPr lang="pl-PL" dirty="0" smtClean="0">
                <a:solidFill>
                  <a:srgbClr val="4B4B4B"/>
                </a:solidFill>
              </a:rPr>
              <a:t>zařízení </a:t>
            </a:r>
            <a:r>
              <a:rPr lang="pl-PL" dirty="0">
                <a:solidFill>
                  <a:srgbClr val="4B4B4B"/>
                </a:solidFill>
              </a:rPr>
              <a:t>ideální pro veřejné budovy, letiště, nádraží, recepce, lobby.</a:t>
            </a:r>
          </a:p>
          <a:p>
            <a:pPr>
              <a:buClr>
                <a:srgbClr val="376092"/>
              </a:buClr>
              <a:buFont typeface="Arial" charset="0"/>
              <a:buChar char="•"/>
            </a:pPr>
            <a:r>
              <a:rPr lang="pl-PL" dirty="0">
                <a:solidFill>
                  <a:srgbClr val="4B4B4B"/>
                </a:solidFill>
              </a:rPr>
              <a:t>Oblíbený je i jako „etážový” stroj pro Vaši kancelář, na chodbu k výtahu apod..</a:t>
            </a:r>
          </a:p>
          <a:p>
            <a:pPr>
              <a:buClr>
                <a:srgbClr val="376092"/>
              </a:buClr>
              <a:buFont typeface="Arial" charset="0"/>
              <a:buChar char="•"/>
            </a:pPr>
            <a:r>
              <a:rPr lang="pl-PL" sz="1600" dirty="0">
                <a:solidFill>
                  <a:srgbClr val="4B4B4B"/>
                </a:solidFill>
              </a:rPr>
              <a:t> </a:t>
            </a:r>
            <a:r>
              <a:rPr lang="pl-PL" dirty="0">
                <a:solidFill>
                  <a:srgbClr val="4B4B4B"/>
                </a:solidFill>
              </a:rPr>
              <a:t>Je vybaven třemi velkými </a:t>
            </a:r>
            <a:r>
              <a:rPr lang="pl-PL" dirty="0" smtClean="0">
                <a:solidFill>
                  <a:srgbClr val="4B4B4B"/>
                </a:solidFill>
              </a:rPr>
              <a:t>kartáči</a:t>
            </a:r>
          </a:p>
          <a:p>
            <a:pPr>
              <a:buClr>
                <a:srgbClr val="376092"/>
              </a:buClr>
            </a:pPr>
            <a:r>
              <a:rPr lang="pl-PL" dirty="0" smtClean="0">
                <a:solidFill>
                  <a:srgbClr val="4B4B4B"/>
                </a:solidFill>
              </a:rPr>
              <a:t>( </a:t>
            </a:r>
            <a:r>
              <a:rPr lang="pl-PL" dirty="0">
                <a:solidFill>
                  <a:srgbClr val="4B4B4B"/>
                </a:solidFill>
              </a:rPr>
              <a:t>1 čistící, 2 leštící) a dávkovačem leštící pasty</a:t>
            </a:r>
          </a:p>
          <a:p>
            <a:pPr>
              <a:buClr>
                <a:srgbClr val="376092"/>
              </a:buClr>
              <a:buFont typeface="Arial" charset="0"/>
              <a:buChar char="•"/>
            </a:pPr>
            <a:r>
              <a:rPr lang="pl-PL" sz="1600" dirty="0">
                <a:solidFill>
                  <a:srgbClr val="4B4B4B"/>
                </a:solidFill>
              </a:rPr>
              <a:t> </a:t>
            </a:r>
            <a:r>
              <a:rPr lang="pl-PL" dirty="0">
                <a:solidFill>
                  <a:srgbClr val="4B4B4B"/>
                </a:solidFill>
              </a:rPr>
              <a:t>Nájem se servisem:</a:t>
            </a:r>
          </a:p>
          <a:p>
            <a:pPr lvl="1"/>
            <a:r>
              <a:rPr lang="pl-PL" dirty="0" smtClean="0">
                <a:solidFill>
                  <a:srgbClr val="4B4B4B"/>
                </a:solidFill>
              </a:rPr>
              <a:t>Smlouva </a:t>
            </a:r>
            <a:r>
              <a:rPr lang="pl-PL" dirty="0">
                <a:solidFill>
                  <a:srgbClr val="4B4B4B"/>
                </a:solidFill>
              </a:rPr>
              <a:t>na 12 měsíců </a:t>
            </a:r>
          </a:p>
          <a:p>
            <a:pPr lvl="1"/>
            <a:r>
              <a:rPr lang="pl-PL" dirty="0">
                <a:solidFill>
                  <a:srgbClr val="4B4B4B"/>
                </a:solidFill>
              </a:rPr>
              <a:t>	 - </a:t>
            </a:r>
            <a:r>
              <a:rPr lang="pl-PL" dirty="0" smtClean="0">
                <a:solidFill>
                  <a:srgbClr val="4B4B4B"/>
                </a:solidFill>
              </a:rPr>
              <a:t>1.390 </a:t>
            </a:r>
            <a:r>
              <a:rPr lang="pl-PL" dirty="0">
                <a:solidFill>
                  <a:srgbClr val="4B4B4B"/>
                </a:solidFill>
              </a:rPr>
              <a:t>Kč bez DPH/ měsíc</a:t>
            </a:r>
          </a:p>
          <a:p>
            <a:pPr lvl="1"/>
            <a:r>
              <a:rPr lang="pl-PL" dirty="0" smtClean="0">
                <a:solidFill>
                  <a:srgbClr val="4B4B4B"/>
                </a:solidFill>
              </a:rPr>
              <a:t>Smlouva </a:t>
            </a:r>
            <a:r>
              <a:rPr lang="pl-PL" dirty="0">
                <a:solidFill>
                  <a:srgbClr val="4B4B4B"/>
                </a:solidFill>
              </a:rPr>
              <a:t>na 36 měsíců </a:t>
            </a:r>
          </a:p>
          <a:p>
            <a:pPr lvl="1"/>
            <a:r>
              <a:rPr lang="pl-PL" dirty="0">
                <a:solidFill>
                  <a:srgbClr val="4B4B4B"/>
                </a:solidFill>
              </a:rPr>
              <a:t>	 </a:t>
            </a:r>
            <a:r>
              <a:rPr lang="pl-PL">
                <a:solidFill>
                  <a:srgbClr val="4B4B4B"/>
                </a:solidFill>
              </a:rPr>
              <a:t>- </a:t>
            </a:r>
            <a:r>
              <a:rPr lang="pl-PL" smtClean="0">
                <a:solidFill>
                  <a:srgbClr val="4B4B4B"/>
                </a:solidFill>
              </a:rPr>
              <a:t>1.280 </a:t>
            </a:r>
            <a:r>
              <a:rPr lang="pl-PL" dirty="0">
                <a:solidFill>
                  <a:srgbClr val="4B4B4B"/>
                </a:solidFill>
              </a:rPr>
              <a:t>Kč bez DPH/ měsíc</a:t>
            </a:r>
          </a:p>
          <a:p>
            <a:pPr lvl="1"/>
            <a:endParaRPr lang="pl-PL" dirty="0">
              <a:solidFill>
                <a:srgbClr val="4B4B4B"/>
              </a:solidFill>
            </a:endParaRPr>
          </a:p>
          <a:p>
            <a:pPr lvl="1"/>
            <a:r>
              <a:rPr lang="pl-PL" dirty="0">
                <a:solidFill>
                  <a:srgbClr val="4B4B4B"/>
                </a:solidFill>
              </a:rPr>
              <a:t>Platba nájemného na </a:t>
            </a:r>
            <a:r>
              <a:rPr lang="pl-PL" dirty="0" smtClean="0">
                <a:solidFill>
                  <a:srgbClr val="4B4B4B"/>
                </a:solidFill>
              </a:rPr>
              <a:t>rok</a:t>
            </a:r>
          </a:p>
          <a:p>
            <a:pPr lvl="1"/>
            <a:r>
              <a:rPr lang="pl-PL" dirty="0">
                <a:solidFill>
                  <a:srgbClr val="4B4B4B"/>
                </a:solidFill>
              </a:rPr>
              <a:t>p</a:t>
            </a:r>
            <a:r>
              <a:rPr lang="pl-PL" dirty="0" smtClean="0">
                <a:solidFill>
                  <a:srgbClr val="4B4B4B"/>
                </a:solidFill>
              </a:rPr>
              <a:t>ředem - </a:t>
            </a:r>
            <a:r>
              <a:rPr lang="pl-PL" dirty="0">
                <a:solidFill>
                  <a:srgbClr val="4B4B4B"/>
                </a:solidFill>
              </a:rPr>
              <a:t>skonto </a:t>
            </a:r>
            <a:r>
              <a:rPr lang="pl-PL" dirty="0" smtClean="0">
                <a:solidFill>
                  <a:srgbClr val="4B4B4B"/>
                </a:solidFill>
              </a:rPr>
              <a:t>6%</a:t>
            </a:r>
            <a:endParaRPr lang="pl-PL" dirty="0">
              <a:solidFill>
                <a:srgbClr val="4B4B4B"/>
              </a:solidFill>
            </a:endParaRPr>
          </a:p>
          <a:p>
            <a:pPr lvl="1"/>
            <a:endParaRPr lang="pl-PL" sz="1400" dirty="0">
              <a:solidFill>
                <a:srgbClr val="4B4B4B"/>
              </a:solidFill>
              <a:latin typeface="Verdana" pitchFamily="34" charset="0"/>
            </a:endParaRPr>
          </a:p>
          <a:p>
            <a:endParaRPr lang="pl-PL" sz="1600" dirty="0">
              <a:solidFill>
                <a:srgbClr val="4B4B4B"/>
              </a:solidFill>
              <a:latin typeface="Verdana" pitchFamily="34" charset="0"/>
            </a:endParaRPr>
          </a:p>
          <a:p>
            <a:endParaRPr lang="pl-PL" dirty="0">
              <a:solidFill>
                <a:srgbClr val="4B4B4B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28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logo-prezentac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915816" cy="1934702"/>
          </a:xfrm>
          <a:prstGeom prst="rect">
            <a:avLst/>
          </a:prstGeom>
        </p:spPr>
      </p:pic>
      <p:sp>
        <p:nvSpPr>
          <p:cNvPr id="6" name="Tytuł 11"/>
          <p:cNvSpPr txBox="1">
            <a:spLocks/>
          </p:cNvSpPr>
          <p:nvPr/>
        </p:nvSpPr>
        <p:spPr>
          <a:xfrm>
            <a:off x="2051721" y="476672"/>
            <a:ext cx="6840759" cy="940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rgbClr val="FF0000"/>
                </a:solidFill>
              </a:rPr>
              <a:t>Děkujeme za pozornost </a:t>
            </a:r>
          </a:p>
        </p:txBody>
      </p:sp>
      <p:pic>
        <p:nvPicPr>
          <p:cNvPr id="7" name="Picture 2" descr="D:\HEUTE POLSKA\MARKETING\02A11A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34703"/>
            <a:ext cx="7470775" cy="394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 descr="boty_vizitk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72268" y="5229201"/>
            <a:ext cx="2171732" cy="16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2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b="1" dirty="0" err="1" smtClean="0">
                <a:ln w="1270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Shine</a:t>
            </a:r>
            <a:r>
              <a:rPr lang="cs-CZ" b="1" dirty="0" smtClean="0">
                <a:ln w="1270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&amp;</a:t>
            </a:r>
            <a:r>
              <a:rPr lang="cs-CZ" b="1" dirty="0" smtClean="0">
                <a:ln w="1270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Go</a:t>
            </a:r>
            <a:endParaRPr lang="cs-CZ" b="1" dirty="0">
              <a:ln w="1270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1457908" y="2204864"/>
            <a:ext cx="7228892" cy="4119736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pl-PL" sz="4000" b="1" dirty="0" smtClean="0">
                <a:solidFill>
                  <a:srgbClr val="4B4B4B"/>
                </a:solidFill>
              </a:rPr>
              <a:t>O nás</a:t>
            </a:r>
            <a:endParaRPr lang="pl-PL" sz="4000" b="1" dirty="0">
              <a:solidFill>
                <a:srgbClr val="4B4B4B"/>
              </a:solidFill>
            </a:endParaRPr>
          </a:p>
          <a:p>
            <a:pPr>
              <a:buFont typeface="Arial" charset="0"/>
              <a:buChar char="•"/>
            </a:pPr>
            <a:r>
              <a:rPr lang="pl-PL" sz="4000" b="1" dirty="0" smtClean="0">
                <a:solidFill>
                  <a:srgbClr val="4B4B4B"/>
                </a:solidFill>
              </a:rPr>
              <a:t>Co nabízíme</a:t>
            </a:r>
            <a:endParaRPr lang="pl-PL" sz="4000" b="1" dirty="0">
              <a:solidFill>
                <a:srgbClr val="4B4B4B"/>
              </a:solidFill>
            </a:endParaRPr>
          </a:p>
          <a:p>
            <a:pPr>
              <a:buFont typeface="Arial" charset="0"/>
              <a:buChar char="•"/>
            </a:pPr>
            <a:r>
              <a:rPr lang="pl-PL" sz="4000" b="1" dirty="0" smtClean="0">
                <a:solidFill>
                  <a:srgbClr val="4B4B4B"/>
                </a:solidFill>
              </a:rPr>
              <a:t>Program SHINE &amp; GO</a:t>
            </a:r>
            <a:endParaRPr lang="pl-PL" sz="4000" b="1" dirty="0">
              <a:solidFill>
                <a:srgbClr val="4B4B4B"/>
              </a:solidFill>
            </a:endParaRPr>
          </a:p>
          <a:p>
            <a:pPr>
              <a:buFont typeface="Arial" charset="0"/>
              <a:buChar char="•"/>
            </a:pPr>
            <a:r>
              <a:rPr lang="pl-PL" sz="4000" b="1" dirty="0" smtClean="0">
                <a:solidFill>
                  <a:srgbClr val="4B4B4B"/>
                </a:solidFill>
              </a:rPr>
              <a:t>Naše zařízení </a:t>
            </a:r>
            <a:endParaRPr lang="pl-PL" sz="4000" b="1" dirty="0">
              <a:solidFill>
                <a:srgbClr val="4B4B4B"/>
              </a:solidFill>
            </a:endParaRPr>
          </a:p>
          <a:p>
            <a:endParaRPr lang="cs-CZ" dirty="0"/>
          </a:p>
        </p:txBody>
      </p:sp>
      <p:pic>
        <p:nvPicPr>
          <p:cNvPr id="8" name="Obrázek 7" descr="boty_vizit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72268" y="5229201"/>
            <a:ext cx="2171732" cy="1628799"/>
          </a:xfrm>
          <a:prstGeom prst="rect">
            <a:avLst/>
          </a:prstGeom>
        </p:spPr>
      </p:pic>
      <p:cxnSp>
        <p:nvCxnSpPr>
          <p:cNvPr id="10" name="Přímá spojovací čára 9"/>
          <p:cNvCxnSpPr/>
          <p:nvPr/>
        </p:nvCxnSpPr>
        <p:spPr>
          <a:xfrm rot="10800000">
            <a:off x="2915816" y="1340768"/>
            <a:ext cx="6228184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Obrázek 8" descr="logo-prezentac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5816" cy="193470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logo-prezentac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915816" cy="1934702"/>
          </a:xfrm>
          <a:prstGeom prst="rect">
            <a:avLst/>
          </a:prstGeom>
        </p:spPr>
      </p:pic>
      <p:pic>
        <p:nvPicPr>
          <p:cNvPr id="5" name="Obrázek 4" descr="boty_vizitk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72268" y="5229201"/>
            <a:ext cx="2171732" cy="1628799"/>
          </a:xfrm>
          <a:prstGeom prst="rect">
            <a:avLst/>
          </a:prstGeom>
        </p:spPr>
      </p:pic>
      <p:sp>
        <p:nvSpPr>
          <p:cNvPr id="9" name="Podnadpis 2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18648" cy="1470025"/>
          </a:xfrm>
        </p:spPr>
        <p:txBody>
          <a:bodyPr>
            <a:normAutofit fontScale="90000"/>
          </a:bodyPr>
          <a:lstStyle/>
          <a:p>
            <a:r>
              <a:rPr lang="pl-PL" sz="1800" b="1" dirty="0" smtClean="0">
                <a:solidFill>
                  <a:srgbClr val="4B4B4B"/>
                </a:solidFill>
              </a:rPr>
              <a:t/>
            </a:r>
            <a:br>
              <a:rPr lang="pl-PL" sz="1800" b="1" dirty="0" smtClean="0">
                <a:solidFill>
                  <a:srgbClr val="4B4B4B"/>
                </a:solidFill>
              </a:rPr>
            </a:br>
            <a:r>
              <a:rPr lang="pl-PL" sz="1800" b="1" dirty="0">
                <a:solidFill>
                  <a:srgbClr val="4B4B4B"/>
                </a:solidFill>
              </a:rPr>
              <a:t/>
            </a:r>
            <a:br>
              <a:rPr lang="pl-PL" sz="1800" b="1" dirty="0">
                <a:solidFill>
                  <a:srgbClr val="4B4B4B"/>
                </a:solidFill>
              </a:rPr>
            </a:br>
            <a:r>
              <a:rPr lang="pl-PL" sz="1800" b="1" dirty="0" smtClean="0">
                <a:solidFill>
                  <a:srgbClr val="4B4B4B"/>
                </a:solidFill>
              </a:rPr>
              <a:t/>
            </a:r>
            <a:br>
              <a:rPr lang="pl-PL" sz="1800" b="1" dirty="0" smtClean="0">
                <a:solidFill>
                  <a:srgbClr val="4B4B4B"/>
                </a:solidFill>
              </a:rPr>
            </a:br>
            <a:r>
              <a:rPr lang="pl-PL" sz="1800" b="1" dirty="0">
                <a:solidFill>
                  <a:srgbClr val="4B4B4B"/>
                </a:solidFill>
              </a:rPr>
              <a:t/>
            </a:r>
            <a:br>
              <a:rPr lang="pl-PL" sz="1800" b="1" dirty="0">
                <a:solidFill>
                  <a:srgbClr val="4B4B4B"/>
                </a:solidFill>
              </a:rPr>
            </a:br>
            <a:r>
              <a:rPr lang="pl-PL" sz="1800" b="1" dirty="0" smtClean="0">
                <a:solidFill>
                  <a:srgbClr val="4B4B4B"/>
                </a:solidFill>
              </a:rPr>
              <a:t/>
            </a:r>
            <a:br>
              <a:rPr lang="pl-PL" sz="1800" b="1" dirty="0" smtClean="0">
                <a:solidFill>
                  <a:srgbClr val="4B4B4B"/>
                </a:solidFill>
              </a:rPr>
            </a:br>
            <a:r>
              <a:rPr lang="pl-PL" sz="1800" b="1" dirty="0">
                <a:solidFill>
                  <a:srgbClr val="4B4B4B"/>
                </a:solidFill>
              </a:rPr>
              <a:t/>
            </a:r>
            <a:br>
              <a:rPr lang="pl-PL" sz="1800" b="1" dirty="0">
                <a:solidFill>
                  <a:srgbClr val="4B4B4B"/>
                </a:solidFill>
              </a:rPr>
            </a:br>
            <a:r>
              <a:rPr lang="pl-PL" sz="1800" b="1" dirty="0" smtClean="0">
                <a:solidFill>
                  <a:srgbClr val="4B4B4B"/>
                </a:solidFill>
              </a:rPr>
              <a:t/>
            </a:r>
            <a:br>
              <a:rPr lang="pl-PL" sz="1800" b="1" dirty="0" smtClean="0">
                <a:solidFill>
                  <a:srgbClr val="4B4B4B"/>
                </a:solidFill>
              </a:rPr>
            </a:br>
            <a:r>
              <a:rPr lang="pl-PL" sz="1800" b="1" dirty="0">
                <a:solidFill>
                  <a:srgbClr val="4B4B4B"/>
                </a:solidFill>
                <a:latin typeface="+mn-lt"/>
              </a:rPr>
              <a:t/>
            </a:r>
            <a:br>
              <a:rPr lang="pl-PL" sz="1800" b="1" dirty="0">
                <a:solidFill>
                  <a:srgbClr val="4B4B4B"/>
                </a:solidFill>
                <a:latin typeface="+mn-lt"/>
              </a:rPr>
            </a:br>
            <a:r>
              <a:rPr lang="pl-PL" sz="2200" b="1" dirty="0" smtClean="0">
                <a:solidFill>
                  <a:srgbClr val="4B4B4B"/>
                </a:solidFill>
                <a:latin typeface="+mn-lt"/>
              </a:rPr>
              <a:t>Firma </a:t>
            </a:r>
            <a:r>
              <a:rPr lang="pl-PL" sz="2200" b="1" dirty="0" smtClean="0">
                <a:solidFill>
                  <a:srgbClr val="4B4B4B"/>
                </a:solidFill>
                <a:latin typeface="+mn-lt"/>
              </a:rPr>
              <a:t>ČISTIČ BOT.CZ, </a:t>
            </a:r>
            <a:r>
              <a:rPr lang="pl-PL" sz="2200" b="1" dirty="0">
                <a:solidFill>
                  <a:srgbClr val="4B4B4B"/>
                </a:solidFill>
                <a:latin typeface="+mn-lt"/>
              </a:rPr>
              <a:t>s.r.o. je součástí </a:t>
            </a:r>
            <a:r>
              <a:rPr lang="pl-PL" sz="2200" b="1" dirty="0" smtClean="0">
                <a:solidFill>
                  <a:srgbClr val="4B4B4B"/>
                </a:solidFill>
                <a:latin typeface="+mn-lt"/>
              </a:rPr>
              <a:t>skupiny firem, </a:t>
            </a:r>
            <a:r>
              <a:rPr lang="pl-PL" sz="2200" b="1" dirty="0" smtClean="0">
                <a:solidFill>
                  <a:srgbClr val="4B4B4B"/>
                </a:solidFill>
                <a:latin typeface="+mn-lt"/>
              </a:rPr>
              <a:t>které výhradně nabízí produkty společnosti </a:t>
            </a:r>
            <a:r>
              <a:rPr lang="pl-PL" sz="2200" b="1" dirty="0">
                <a:solidFill>
                  <a:srgbClr val="4B4B4B"/>
                </a:solidFill>
                <a:latin typeface="+mn-lt"/>
              </a:rPr>
              <a:t>Heute Maschienenfabrik GmBH. </a:t>
            </a:r>
            <a:br>
              <a:rPr lang="pl-PL" sz="2200" b="1" dirty="0">
                <a:solidFill>
                  <a:srgbClr val="4B4B4B"/>
                </a:solidFill>
                <a:latin typeface="+mn-lt"/>
              </a:rPr>
            </a:br>
            <a:r>
              <a:rPr lang="pl-PL" sz="2200" b="1" dirty="0">
                <a:solidFill>
                  <a:srgbClr val="4B4B4B"/>
                </a:solidFill>
                <a:latin typeface="+mn-lt"/>
              </a:rPr>
              <a:t/>
            </a:r>
            <a:br>
              <a:rPr lang="pl-PL" sz="2200" b="1" dirty="0">
                <a:solidFill>
                  <a:srgbClr val="4B4B4B"/>
                </a:solidFill>
                <a:latin typeface="+mn-lt"/>
              </a:rPr>
            </a:br>
            <a:r>
              <a:rPr lang="pl-PL" sz="2200" b="1" dirty="0" smtClean="0">
                <a:solidFill>
                  <a:srgbClr val="4B4B4B"/>
                </a:solidFill>
                <a:latin typeface="+mn-lt"/>
              </a:rPr>
              <a:t>Společnost </a:t>
            </a:r>
            <a:r>
              <a:rPr lang="pl-PL" sz="2200" b="1" dirty="0">
                <a:solidFill>
                  <a:srgbClr val="4B4B4B"/>
                </a:solidFill>
                <a:latin typeface="+mn-lt"/>
              </a:rPr>
              <a:t>Heute je leaderem ve výrobě  zařízení a systémů pro  udržování čistoty  ve veřejných budovách, administrativních budovách, hotelech a průmyslových provozech.</a:t>
            </a:r>
            <a:br>
              <a:rPr lang="pl-PL" sz="2200" b="1" dirty="0">
                <a:solidFill>
                  <a:srgbClr val="4B4B4B"/>
                </a:solidFill>
                <a:latin typeface="+mn-lt"/>
              </a:rPr>
            </a:br>
            <a:r>
              <a:rPr lang="pl-PL" sz="2200" b="1" dirty="0">
                <a:solidFill>
                  <a:srgbClr val="4B4B4B"/>
                </a:solidFill>
                <a:latin typeface="+mn-lt"/>
              </a:rPr>
              <a:t/>
            </a:r>
            <a:br>
              <a:rPr lang="pl-PL" sz="2200" b="1" dirty="0">
                <a:solidFill>
                  <a:srgbClr val="4B4B4B"/>
                </a:solidFill>
                <a:latin typeface="+mn-lt"/>
              </a:rPr>
            </a:br>
            <a:r>
              <a:rPr lang="pl-PL" sz="2200" b="1" dirty="0">
                <a:solidFill>
                  <a:srgbClr val="4B4B4B"/>
                </a:solidFill>
                <a:latin typeface="+mn-lt"/>
              </a:rPr>
              <a:t> Všechny informace najdete na stránkách naší společnosti:</a:t>
            </a:r>
            <a:br>
              <a:rPr lang="pl-PL" sz="2200" b="1" dirty="0">
                <a:solidFill>
                  <a:srgbClr val="4B4B4B"/>
                </a:solidFill>
                <a:latin typeface="+mn-lt"/>
              </a:rPr>
            </a:br>
            <a:r>
              <a:rPr lang="pl-PL" sz="2200" b="1" dirty="0">
                <a:solidFill>
                  <a:srgbClr val="002060"/>
                </a:solidFill>
                <a:latin typeface="+mn-lt"/>
                <a:hlinkClick r:id="rId4"/>
              </a:rPr>
              <a:t>www.heute-cz.cz</a:t>
            </a:r>
            <a:r>
              <a:rPr lang="pl-PL" sz="1800" b="1" dirty="0">
                <a:solidFill>
                  <a:srgbClr val="002060"/>
                </a:solidFill>
                <a:latin typeface="Verdana" pitchFamily="34" charset="0"/>
              </a:rPr>
              <a:t/>
            </a:r>
            <a:br>
              <a:rPr lang="pl-PL" sz="1800" b="1" dirty="0">
                <a:solidFill>
                  <a:srgbClr val="002060"/>
                </a:solidFill>
                <a:latin typeface="Verdana" pitchFamily="34" charset="0"/>
              </a:rPr>
            </a:b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50702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logo-prezentac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915816" cy="1934702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627784" y="967350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Naše aktivity</a:t>
            </a:r>
            <a:endParaRPr lang="cs-CZ" sz="4800" dirty="0"/>
          </a:p>
        </p:txBody>
      </p:sp>
      <p:sp>
        <p:nvSpPr>
          <p:cNvPr id="6" name="Prostokąt zaokrąglony 7"/>
          <p:cNvSpPr/>
          <p:nvPr/>
        </p:nvSpPr>
        <p:spPr>
          <a:xfrm>
            <a:off x="611188" y="2492375"/>
            <a:ext cx="7632700" cy="3457575"/>
          </a:xfrm>
          <a:prstGeom prst="roundRect">
            <a:avLst/>
          </a:prstGeom>
          <a:solidFill>
            <a:schemeClr val="bg1">
              <a:lumMod val="95000"/>
              <a:alpha val="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pl-PL" sz="3200" dirty="0">
              <a:solidFill>
                <a:srgbClr val="B11A01"/>
              </a:solidFill>
              <a:latin typeface="Calibri" pitchFamily="34" charset="0"/>
            </a:endParaRPr>
          </a:p>
        </p:txBody>
      </p:sp>
      <p:sp>
        <p:nvSpPr>
          <p:cNvPr id="7" name="pole tekstowe 23"/>
          <p:cNvSpPr txBox="1">
            <a:spLocks noChangeArrowheads="1"/>
          </p:cNvSpPr>
          <p:nvPr/>
        </p:nvSpPr>
        <p:spPr bwMode="auto">
          <a:xfrm>
            <a:off x="900113" y="2565400"/>
            <a:ext cx="698817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</a:t>
            </a:r>
            <a:r>
              <a:rPr lang="pl-P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PROGRAM	SHINE &amp; GO</a:t>
            </a:r>
            <a:endParaRPr lang="pl-PL" sz="3200" b="1" dirty="0">
              <a:solidFill>
                <a:srgbClr val="376092"/>
              </a:solidFill>
              <a:latin typeface="+mn-lt"/>
            </a:endParaRPr>
          </a:p>
          <a:p>
            <a:pPr algn="ctr" eaLnBrk="1" hangingPunct="1"/>
            <a:r>
              <a:rPr lang="pl-PL" sz="1400" b="1" dirty="0">
                <a:solidFill>
                  <a:srgbClr val="B11A01"/>
                </a:solidFill>
                <a:latin typeface="+mn-lt"/>
              </a:rPr>
              <a:t>Pronájem a servis strojů na čištění a leštění obuvi</a:t>
            </a:r>
            <a:endParaRPr lang="pl-PL" sz="1400" dirty="0">
              <a:solidFill>
                <a:srgbClr val="B11A01"/>
              </a:solidFill>
              <a:latin typeface="+mn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3500438"/>
            <a:ext cx="1150937" cy="1000125"/>
          </a:xfrm>
          <a:prstGeom prst="rect">
            <a:avLst/>
          </a:prstGeom>
          <a:noFill/>
          <a:ln w="3175" cmpd="sng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12" descr="C:\Users\Jack\Documents\HEUTE POLSKA\HEUTE Filmy i Zdjęcia\Polifix 2\Polifix 2 Fliesen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3500438"/>
            <a:ext cx="1289050" cy="1000125"/>
          </a:xfrm>
          <a:prstGeom prst="rect">
            <a:avLst/>
          </a:prstGeom>
          <a:noFill/>
          <a:ln w="3175" cmpd="sng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D:\HEUTE POLSKA\ZDJĘCIA\Zdjecia maszyn\Polifix 2 chrom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500438"/>
            <a:ext cx="13684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osmo plus Bür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63713" y="4724400"/>
            <a:ext cx="1263650" cy="1079500"/>
          </a:xfrm>
          <a:prstGeom prst="rect">
            <a:avLst/>
          </a:prstGeom>
          <a:noFill/>
          <a:ln w="3175" cmpd="sng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42" descr="C:\Users\Jack\Documents\HEUTE POLSKA\HEUTE Filmy i Zdjęcia\_Misc\Ellipse s&amp;s.t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63938" y="4652963"/>
            <a:ext cx="1295400" cy="1135062"/>
          </a:xfrm>
          <a:prstGeom prst="rect">
            <a:avLst/>
          </a:prstGeom>
          <a:noFill/>
          <a:ln w="3175" cmpd="sng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27" descr="D:\HEUTE POLSKA\ZDJĘCIA\CD Heute\Bilder\Schuhputzmaschinen\Ellipse VA.t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652963"/>
            <a:ext cx="1296988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3" descr="boty_vizitk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72268" y="5229201"/>
            <a:ext cx="2171732" cy="16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1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boty_vizit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72268" y="5229201"/>
            <a:ext cx="2171732" cy="1628799"/>
          </a:xfrm>
          <a:prstGeom prst="rect">
            <a:avLst/>
          </a:prstGeom>
        </p:spPr>
      </p:pic>
      <p:pic>
        <p:nvPicPr>
          <p:cNvPr id="6" name="Obrázek 5" descr="logo-prezentac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5816" cy="193470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286000" y="620689"/>
            <a:ext cx="6174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Žádný gentleman a byznysman by </a:t>
            </a:r>
            <a:r>
              <a:rPr lang="pl-P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neměl      </a:t>
            </a:r>
            <a:r>
              <a:rPr lang="pl-P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	vypadat takto...</a:t>
            </a:r>
            <a:endParaRPr lang="cs-CZ" sz="3600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3719" y="2689216"/>
            <a:ext cx="5270500" cy="32131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11575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boty_vizit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72268" y="5229201"/>
            <a:ext cx="2171732" cy="1628799"/>
          </a:xfrm>
          <a:prstGeom prst="rect">
            <a:avLst/>
          </a:prstGeom>
        </p:spPr>
      </p:pic>
      <p:pic>
        <p:nvPicPr>
          <p:cNvPr id="5" name="Obrázek 4" descr="logo-prezentac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5816" cy="193470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286000" y="764704"/>
            <a:ext cx="63904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Výsledky výzkumu z r. 2007:</a:t>
            </a:r>
            <a:b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	„Čemu žena věnuje </a:t>
            </a:r>
            <a:r>
              <a:rPr lang="pl-P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pozornost při pohledu </a:t>
            </a:r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na muže?” </a:t>
            </a:r>
            <a:endParaRPr lang="cs-CZ" sz="2800" dirty="0"/>
          </a:p>
        </p:txBody>
      </p:sp>
      <p:sp>
        <p:nvSpPr>
          <p:cNvPr id="9" name="Obdélník 8"/>
          <p:cNvSpPr/>
          <p:nvPr/>
        </p:nvSpPr>
        <p:spPr>
          <a:xfrm>
            <a:off x="4572000" y="2780929"/>
            <a:ext cx="38884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pl-PL" sz="2000" b="1" dirty="0">
                <a:solidFill>
                  <a:srgbClr val="4B4B4B"/>
                </a:solidFill>
                <a:cs typeface="Arial" charset="0"/>
              </a:rPr>
              <a:t>70 % </a:t>
            </a:r>
            <a:r>
              <a:rPr lang="pl-PL" sz="2000" b="1" dirty="0" smtClean="0">
                <a:solidFill>
                  <a:srgbClr val="4B4B4B"/>
                </a:solidFill>
                <a:cs typeface="Arial" charset="0"/>
              </a:rPr>
              <a:t>dotázaných </a:t>
            </a:r>
            <a:r>
              <a:rPr lang="pl-PL" sz="2000" b="1" dirty="0">
                <a:solidFill>
                  <a:srgbClr val="4B4B4B"/>
                </a:solidFill>
                <a:cs typeface="Arial" charset="0"/>
              </a:rPr>
              <a:t>žen věnuje </a:t>
            </a:r>
            <a:endParaRPr lang="pl-PL" sz="2000" b="1" dirty="0" smtClean="0">
              <a:solidFill>
                <a:srgbClr val="4B4B4B"/>
              </a:solidFill>
              <a:cs typeface="Arial" charset="0"/>
            </a:endParaRPr>
          </a:p>
          <a:p>
            <a:pPr>
              <a:spcBef>
                <a:spcPct val="20000"/>
              </a:spcBef>
            </a:pPr>
            <a:r>
              <a:rPr lang="pl-PL" sz="2000" b="1" dirty="0" smtClean="0">
                <a:solidFill>
                  <a:srgbClr val="4B4B4B"/>
                </a:solidFill>
                <a:cs typeface="Arial" charset="0"/>
              </a:rPr>
              <a:t>u mužů pozornost </a:t>
            </a:r>
            <a:r>
              <a:rPr lang="pl-PL" sz="2000" b="1" dirty="0">
                <a:solidFill>
                  <a:srgbClr val="4B4B4B"/>
                </a:solidFill>
                <a:cs typeface="Arial" charset="0"/>
              </a:rPr>
              <a:t>obuvi </a:t>
            </a:r>
            <a:endParaRPr lang="pl-PL" sz="2000" dirty="0">
              <a:solidFill>
                <a:srgbClr val="4B4B4B"/>
              </a:solidFill>
              <a:cs typeface="Arial" charset="0"/>
            </a:endParaRPr>
          </a:p>
        </p:txBody>
      </p:sp>
      <p:pic>
        <p:nvPicPr>
          <p:cNvPr id="10" name="Picture 7" descr="C:\Users\Jack\Pictures\Brad Pitt brudne buty.jpg"/>
          <p:cNvPicPr>
            <a:picLocks noChangeAspect="1" noChangeArrowheads="1"/>
          </p:cNvPicPr>
          <p:nvPr/>
        </p:nvPicPr>
        <p:blipFill>
          <a:blip r:embed="rId4" cstate="print">
            <a:lum bright="4000"/>
          </a:blip>
          <a:srcRect/>
          <a:stretch>
            <a:fillRect/>
          </a:stretch>
        </p:blipFill>
        <p:spPr bwMode="auto">
          <a:xfrm>
            <a:off x="971600" y="2182143"/>
            <a:ext cx="3312368" cy="238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1" name="Obdélník 10"/>
          <p:cNvSpPr/>
          <p:nvPr/>
        </p:nvSpPr>
        <p:spPr>
          <a:xfrm>
            <a:off x="755576" y="4941168"/>
            <a:ext cx="70567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solidFill>
                  <a:srgbClr val="4B4B4B"/>
                </a:solidFill>
                <a:cs typeface="Arial" charset="0"/>
              </a:rPr>
              <a:t>Jestliže má muž špinavé boty, tak potom může zapomenout na to, že by vytvořil pozitivní první dojem. </a:t>
            </a:r>
          </a:p>
          <a:p>
            <a:endParaRPr lang="pl-PL" sz="1600" b="1" dirty="0">
              <a:solidFill>
                <a:srgbClr val="4B4B4B"/>
              </a:solidFill>
              <a:cs typeface="Arial" charset="0"/>
            </a:endParaRPr>
          </a:p>
          <a:p>
            <a:r>
              <a:rPr lang="pl-PL" sz="1600" b="1" dirty="0">
                <a:solidFill>
                  <a:srgbClr val="4B4B4B"/>
                </a:solidFill>
                <a:cs typeface="Arial" charset="0"/>
              </a:rPr>
              <a:t>Je potvrzené, že špinavé, nevyleštěné boty mohou zkazit první dojem i dobře oblečené osobě.</a:t>
            </a:r>
          </a:p>
        </p:txBody>
      </p:sp>
    </p:spTree>
    <p:extLst>
      <p:ext uri="{BB962C8B-B14F-4D97-AF65-F5344CB8AC3E}">
        <p14:creationId xmlns:p14="http://schemas.microsoft.com/office/powerpoint/2010/main" val="357094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logo-prezentac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915816" cy="193470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714625" y="620688"/>
            <a:ext cx="5348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boty se můžete </a:t>
            </a:r>
            <a:r>
              <a:rPr lang="pl-P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starat   </a:t>
            </a:r>
          </a:p>
          <a:p>
            <a:pPr algn="r"/>
            <a:r>
              <a:rPr lang="pl-P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tradičním způsobem..…</a:t>
            </a:r>
            <a:endParaRPr lang="cs-C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rostokąt 16"/>
          <p:cNvSpPr/>
          <p:nvPr/>
        </p:nvSpPr>
        <p:spPr>
          <a:xfrm>
            <a:off x="142844" y="2214554"/>
            <a:ext cx="285752" cy="92869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cap="all" dirty="0">
                <a:ln w="0" cmpd="sng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1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420888"/>
            <a:ext cx="2482850" cy="2232247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0" name="Prostokąt 17"/>
          <p:cNvSpPr/>
          <p:nvPr/>
        </p:nvSpPr>
        <p:spPr>
          <a:xfrm>
            <a:off x="3000364" y="2214554"/>
            <a:ext cx="285752" cy="9233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cap="all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2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7863" y="2214554"/>
            <a:ext cx="3081511" cy="2582598"/>
          </a:xfrm>
          <a:prstGeom prst="rect">
            <a:avLst/>
          </a:prstGeom>
          <a:noFill/>
          <a:ln w="9525" cmpd="sng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2" name="Prostokąt 19"/>
          <p:cNvSpPr/>
          <p:nvPr/>
        </p:nvSpPr>
        <p:spPr>
          <a:xfrm>
            <a:off x="6500826" y="2143116"/>
            <a:ext cx="285752" cy="9233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5400" b="1" cap="all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3</a:t>
            </a: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6256" y="2348880"/>
            <a:ext cx="2013744" cy="2304255"/>
          </a:xfrm>
          <a:prstGeom prst="rect">
            <a:avLst/>
          </a:prstGeom>
          <a:noFill/>
          <a:ln w="3175" cmpd="sng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Strzałka w prawo 21"/>
          <p:cNvSpPr/>
          <p:nvPr/>
        </p:nvSpPr>
        <p:spPr>
          <a:xfrm>
            <a:off x="2745493" y="5013177"/>
            <a:ext cx="4286250" cy="432048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rgbClr val="FF0000"/>
              </a:solidFill>
            </a:endParaRPr>
          </a:p>
        </p:txBody>
      </p:sp>
      <p:sp>
        <p:nvSpPr>
          <p:cNvPr id="15" name="Prostokąt 20"/>
          <p:cNvSpPr/>
          <p:nvPr/>
        </p:nvSpPr>
        <p:spPr>
          <a:xfrm>
            <a:off x="1043608" y="5578761"/>
            <a:ext cx="67946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Ale k dosažení stejného efektu …</a:t>
            </a:r>
          </a:p>
        </p:txBody>
      </p:sp>
      <p:pic>
        <p:nvPicPr>
          <p:cNvPr id="16" name="Obrázek 15" descr="boty_vizitk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72268" y="5229201"/>
            <a:ext cx="2171732" cy="16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6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boty_vizit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72268" y="5229201"/>
            <a:ext cx="2171732" cy="1628799"/>
          </a:xfrm>
          <a:prstGeom prst="rect">
            <a:avLst/>
          </a:prstGeom>
        </p:spPr>
      </p:pic>
      <p:pic>
        <p:nvPicPr>
          <p:cNvPr id="5" name="Obrázek 4" descr="logo-prezentac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5816" cy="1934702"/>
          </a:xfrm>
          <a:prstGeom prst="rect">
            <a:avLst/>
          </a:prstGeom>
        </p:spPr>
      </p:pic>
      <p:sp>
        <p:nvSpPr>
          <p:cNvPr id="6" name="Tytuł 1"/>
          <p:cNvSpPr>
            <a:spLocks noGrp="1"/>
          </p:cNvSpPr>
          <p:nvPr>
            <p:ph type="ctrTitle"/>
          </p:nvPr>
        </p:nvSpPr>
        <p:spPr>
          <a:xfrm>
            <a:off x="1763688" y="836713"/>
            <a:ext cx="6694512" cy="1872207"/>
          </a:xfrm>
        </p:spPr>
        <p:txBody>
          <a:bodyPr>
            <a:noAutofit/>
          </a:bodyPr>
          <a:lstStyle/>
          <a:p>
            <a:pPr eaLnBrk="1" hangingPunct="1"/>
            <a:r>
              <a:rPr lang="pl-P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pl-P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...je lepší využít program </a:t>
            </a:r>
            <a:br>
              <a:rPr lang="pl-P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</a:br>
            <a:r>
              <a:rPr lang="pl-P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SHINE &amp; GO</a:t>
            </a:r>
            <a:endParaRPr lang="pl-PL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Arial" charset="0"/>
            </a:endParaRPr>
          </a:p>
        </p:txBody>
      </p:sp>
      <p:pic>
        <p:nvPicPr>
          <p:cNvPr id="7" name="Picture 1" descr="C:\Users\Jack\AppData\Local\Microsoft\Windows\Temporary Internet Files\Content.IE5\1SCGQLJB\Polifix-2-Go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852936"/>
            <a:ext cx="2571768" cy="314026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Obraz 24" descr="Obraz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2852936"/>
            <a:ext cx="2786082" cy="3135591"/>
          </a:xfrm>
          <a:prstGeom prst="rect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Tytuł 1"/>
          <p:cNvSpPr txBox="1">
            <a:spLocks/>
          </p:cNvSpPr>
          <p:nvPr/>
        </p:nvSpPr>
        <p:spPr bwMode="auto">
          <a:xfrm>
            <a:off x="6227763" y="1484313"/>
            <a:ext cx="27368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pl-PL" sz="3500" b="1" dirty="0">
              <a:solidFill>
                <a:srgbClr val="37609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pl-PL" sz="2600" dirty="0">
                <a:solidFill>
                  <a:srgbClr val="4B4B4B"/>
                </a:solidFill>
                <a:latin typeface="+mn-lt"/>
              </a:rPr>
              <a:t>Firma Heute GmbH má </a:t>
            </a:r>
            <a:r>
              <a:rPr lang="pl-PL" sz="2600" b="1" dirty="0">
                <a:solidFill>
                  <a:srgbClr val="4B4B4B"/>
                </a:solidFill>
                <a:latin typeface="+mn-lt"/>
              </a:rPr>
              <a:t>80% podíl na světovém trhu </a:t>
            </a:r>
            <a:r>
              <a:rPr lang="pl-PL" sz="2600" dirty="0">
                <a:solidFill>
                  <a:srgbClr val="4B4B4B"/>
                </a:solidFill>
                <a:latin typeface="+mn-lt"/>
              </a:rPr>
              <a:t>strojů na čištění obuvi</a:t>
            </a:r>
            <a:r>
              <a:rPr lang="pl-PL" sz="2600" dirty="0">
                <a:solidFill>
                  <a:srgbClr val="595959"/>
                </a:solidFill>
                <a:latin typeface="+mn-lt"/>
              </a:rPr>
              <a:t>.</a:t>
            </a:r>
            <a:endParaRPr lang="pl-PL" sz="2600" dirty="0">
              <a:solidFill>
                <a:srgbClr val="37609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618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boty_vizit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72268" y="5229201"/>
            <a:ext cx="2171732" cy="1628799"/>
          </a:xfrm>
          <a:prstGeom prst="rect">
            <a:avLst/>
          </a:prstGeom>
        </p:spPr>
      </p:pic>
      <p:pic>
        <p:nvPicPr>
          <p:cNvPr id="5" name="Obrázek 4" descr="logo-prezentac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915816" cy="1934702"/>
          </a:xfrm>
          <a:prstGeom prst="rect">
            <a:avLst/>
          </a:prstGeom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2051720" y="836712"/>
            <a:ext cx="6768752" cy="1057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Proč je výhodné využívat program </a:t>
            </a:r>
            <a:br>
              <a:rPr lang="pl-P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pl-P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pl-P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pl-P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		              </a:t>
            </a:r>
            <a:r>
              <a:rPr lang="pl-P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SHINE &amp; GO ?</a:t>
            </a:r>
            <a:r>
              <a:rPr lang="pl-P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endParaRPr lang="pl-PL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 bwMode="auto">
          <a:xfrm>
            <a:off x="0" y="2060574"/>
            <a:ext cx="9144000" cy="39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77500" lnSpcReduction="20000"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76092"/>
              </a:buClr>
              <a:buFont typeface="Arial" charset="0"/>
              <a:buChar char="•"/>
            </a:pPr>
            <a:endParaRPr lang="pl-PL" sz="1500" dirty="0" smtClean="0"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76092"/>
              </a:buClr>
              <a:buFont typeface="Arial" charset="0"/>
              <a:buChar char="•"/>
            </a:pPr>
            <a:r>
              <a:rPr lang="pl-PL" sz="23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Zavádíme </a:t>
            </a:r>
            <a:r>
              <a:rPr lang="pl-PL" sz="23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novou kulturu</a:t>
            </a:r>
            <a:r>
              <a:rPr lang="pl-PL" sz="23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čisté obuvi formou </a:t>
            </a:r>
            <a:r>
              <a:rPr lang="pl-PL" sz="23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outsourcingu</a:t>
            </a:r>
            <a:r>
              <a:rPr lang="pl-PL" sz="23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 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76092"/>
              </a:buClr>
              <a:buFont typeface="Arial" charset="0"/>
              <a:buChar char="•"/>
            </a:pPr>
            <a:endParaRPr lang="pl-PL" sz="23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76092"/>
              </a:buClr>
              <a:buFont typeface="Arial" charset="0"/>
              <a:buChar char="•"/>
            </a:pPr>
            <a:r>
              <a:rPr lang="pl-PL" sz="23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Snížíme množství nečistot</a:t>
            </a:r>
            <a:r>
              <a:rPr lang="pl-PL" sz="23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nanesených do objektu (možnost čištění podrážek)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76092"/>
              </a:buClr>
              <a:buFont typeface="Arial" charset="0"/>
              <a:buChar char="•"/>
            </a:pPr>
            <a:endParaRPr lang="pl-PL" sz="23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76092"/>
              </a:buClr>
              <a:buFont typeface="Arial" charset="0"/>
              <a:buChar char="•"/>
            </a:pPr>
            <a:r>
              <a:rPr lang="pl-PL" sz="23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Nečistoty z bot zachycené ve stroji odstraníme mimo Vaši budovu formou </a:t>
            </a:r>
            <a:r>
              <a:rPr lang="pl-PL" sz="23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výměny</a:t>
            </a:r>
          </a:p>
          <a:p>
            <a:pPr marL="0" indent="0" eaLnBrk="1" hangingPunct="1">
              <a:lnSpc>
                <a:spcPct val="80000"/>
              </a:lnSpc>
              <a:spcBef>
                <a:spcPct val="20000"/>
              </a:spcBef>
              <a:buClr>
                <a:srgbClr val="376092"/>
              </a:buClr>
            </a:pPr>
            <a:r>
              <a:rPr lang="pl-PL" sz="23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     stroje </a:t>
            </a:r>
            <a:r>
              <a:rPr lang="pl-PL" sz="23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za čistý a lesknoucí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76092"/>
              </a:buClr>
              <a:buFont typeface="Arial" charset="0"/>
              <a:buChar char="•"/>
            </a:pPr>
            <a:endParaRPr lang="pl-PL" sz="23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76092"/>
              </a:buClr>
              <a:buFont typeface="Arial" charset="0"/>
              <a:buChar char="•"/>
            </a:pPr>
            <a:r>
              <a:rPr lang="pl-PL" sz="23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Během malé chvíle máte </a:t>
            </a:r>
            <a:r>
              <a:rPr lang="pl-PL" sz="23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čisté a lesklé boty!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76092"/>
              </a:buClr>
              <a:buFont typeface="Arial" charset="0"/>
              <a:buChar char="•"/>
            </a:pPr>
            <a:endParaRPr lang="pl-PL" sz="23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76092"/>
              </a:buClr>
              <a:buFont typeface="Arial" charset="0"/>
              <a:buChar char="•"/>
            </a:pPr>
            <a:r>
              <a:rPr lang="pl-PL" sz="23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Navíc </a:t>
            </a:r>
            <a:r>
              <a:rPr lang="pl-PL" sz="23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zvýšíme prestiž</a:t>
            </a:r>
            <a:r>
              <a:rPr lang="pl-PL" sz="23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Vašeho interiéru.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76092"/>
              </a:buClr>
              <a:buFont typeface="Arial" charset="0"/>
              <a:buChar char="•"/>
            </a:pPr>
            <a:endParaRPr lang="pl-PL" sz="23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76092"/>
              </a:buClr>
              <a:buFont typeface="Arial" charset="0"/>
              <a:buChar char="•"/>
            </a:pPr>
            <a:r>
              <a:rPr lang="pl-PL" sz="23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Poskytneme </a:t>
            </a:r>
            <a:r>
              <a:rPr lang="pl-PL" sz="23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pocit komfortu a elegance</a:t>
            </a:r>
            <a:r>
              <a:rPr lang="pl-PL" sz="23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v každé denní době a </a:t>
            </a:r>
            <a:r>
              <a:rPr lang="pl-PL" sz="23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za každého počasí</a:t>
            </a:r>
            <a:r>
              <a:rPr lang="pl-PL" sz="23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76092"/>
              </a:buClr>
              <a:buFont typeface="Arial" charset="0"/>
              <a:buChar char="•"/>
            </a:pPr>
            <a:endParaRPr lang="pl-PL" sz="23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76092"/>
              </a:buClr>
              <a:buFont typeface="Arial" charset="0"/>
              <a:buChar char="•"/>
            </a:pPr>
            <a:r>
              <a:rPr lang="pl-PL" sz="23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Profesionální čištění a leštění bot až </a:t>
            </a:r>
            <a:r>
              <a:rPr lang="pl-PL" sz="23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dvojnásobně</a:t>
            </a:r>
            <a:r>
              <a:rPr lang="pl-PL" sz="23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pl-PL" sz="23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prodlouží jejich životnost</a:t>
            </a:r>
            <a:r>
              <a:rPr lang="pl-PL" sz="23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 </a:t>
            </a:r>
            <a:r>
              <a:rPr lang="pl-PL" sz="23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Boty</a:t>
            </a:r>
          </a:p>
          <a:p>
            <a:pPr marL="0" indent="0" eaLnBrk="1" hangingPunct="1">
              <a:lnSpc>
                <a:spcPct val="80000"/>
              </a:lnSpc>
              <a:spcBef>
                <a:spcPct val="20000"/>
              </a:spcBef>
              <a:buClr>
                <a:srgbClr val="376092"/>
              </a:buClr>
            </a:pPr>
            <a:r>
              <a:rPr lang="pl-PL" sz="23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     díky </a:t>
            </a:r>
            <a:r>
              <a:rPr lang="pl-PL" sz="23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přírodní pastě s hydratačním účinkem vydrží déle.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76092"/>
              </a:buClr>
              <a:buFont typeface="Arial" charset="0"/>
              <a:buChar char="•"/>
            </a:pPr>
            <a:endParaRPr lang="pl-PL" sz="23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76092"/>
              </a:buClr>
              <a:buFont typeface="Arial" charset="0"/>
              <a:buChar char="•"/>
            </a:pPr>
            <a:r>
              <a:rPr lang="pl-PL" sz="23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Zajišťujeme </a:t>
            </a:r>
            <a:r>
              <a:rPr lang="pl-PL" sz="23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pravidelný a profesionální servis</a:t>
            </a:r>
            <a:r>
              <a:rPr lang="pl-PL" sz="23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našich zařízení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pl-PL" sz="1500" dirty="0">
              <a:solidFill>
                <a:srgbClr val="4B4B4B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78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</TotalTime>
  <Words>428</Words>
  <Application>Microsoft Office PowerPoint</Application>
  <PresentationFormat>Předvádění na obrazovce (4:3)</PresentationFormat>
  <Paragraphs>109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 Unicode MS</vt:lpstr>
      <vt:lpstr>Arial</vt:lpstr>
      <vt:lpstr>Calibri</vt:lpstr>
      <vt:lpstr>Verdana</vt:lpstr>
      <vt:lpstr>Wingdings</vt:lpstr>
      <vt:lpstr>Motiv sady Office</vt:lpstr>
      <vt:lpstr>ČISTÉ BOTY  NA KAŽDÉM KROKU</vt:lpstr>
      <vt:lpstr>Shine &amp; Go</vt:lpstr>
      <vt:lpstr>        Firma ČISTIČ BOT.CZ, s.r.o. je součástí skupiny firem, které výhradně nabízí produkty společnosti Heute Maschienenfabrik GmBH.   Společnost Heute je leaderem ve výrobě  zařízení a systémů pro  udržování čistoty  ve veřejných budovách, administrativních budovách, hotelech a průmyslových provozech.   Všechny informace najdete na stránkách naší společnosti: www.heute-cz.cz </vt:lpstr>
      <vt:lpstr>Prezentace aplikace PowerPoint</vt:lpstr>
      <vt:lpstr>Prezentace aplikace PowerPoint</vt:lpstr>
      <vt:lpstr>Prezentace aplikace PowerPoint</vt:lpstr>
      <vt:lpstr>Prezentace aplikace PowerPoint</vt:lpstr>
      <vt:lpstr> ...je lepší využít program  SHINE &amp; GO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PRONÁJEM STROJŮ NA ČIŠTĚNÍ OBUV</dc:title>
  <dc:creator>Breta</dc:creator>
  <cp:lastModifiedBy>Miloš Kincel</cp:lastModifiedBy>
  <cp:revision>47</cp:revision>
  <dcterms:created xsi:type="dcterms:W3CDTF">2011-06-30T05:32:05Z</dcterms:created>
  <dcterms:modified xsi:type="dcterms:W3CDTF">2014-08-15T20:47:05Z</dcterms:modified>
</cp:coreProperties>
</file>